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442" r:id="rId3"/>
    <p:sldId id="457" r:id="rId4"/>
    <p:sldId id="458" r:id="rId5"/>
    <p:sldId id="460" r:id="rId6"/>
    <p:sldId id="469" r:id="rId7"/>
    <p:sldId id="461" r:id="rId8"/>
    <p:sldId id="473" r:id="rId9"/>
    <p:sldId id="462" r:id="rId10"/>
    <p:sldId id="467" r:id="rId11"/>
    <p:sldId id="470" r:id="rId12"/>
    <p:sldId id="474" r:id="rId13"/>
    <p:sldId id="471" r:id="rId14"/>
    <p:sldId id="465" r:id="rId15"/>
    <p:sldId id="4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E61"/>
    <a:srgbClr val="2C2C2C"/>
    <a:srgbClr val="717171"/>
    <a:srgbClr val="FAFAF8"/>
    <a:srgbClr val="EFEEE8"/>
    <a:srgbClr val="B7B29D"/>
    <a:srgbClr val="595959"/>
    <a:srgbClr val="6E767C"/>
    <a:srgbClr val="77A2CB"/>
    <a:srgbClr val="2B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493" autoAdjust="0"/>
  </p:normalViewPr>
  <p:slideViewPr>
    <p:cSldViewPr snapToGrid="0">
      <p:cViewPr varScale="1">
        <p:scale>
          <a:sx n="64" d="100"/>
          <a:sy n="64" d="100"/>
        </p:scale>
        <p:origin x="142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82066-D474-43BE-973A-A526CE51E367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7128-2D87-4269-8429-90955235D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88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6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수용님과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구축 개발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연동 및 데이터 주고 받기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3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수용님과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구축 개발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연동 및 데이터 주고 받기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987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STT google cloud </a:t>
            </a:r>
            <a:r>
              <a:rPr lang="ko-KR" altLang="en-US" dirty="0"/>
              <a:t>왜 사용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한국어 지원</a:t>
            </a:r>
            <a:r>
              <a:rPr lang="en-US" altLang="ko-KR" dirty="0"/>
              <a:t>,</a:t>
            </a:r>
            <a:r>
              <a:rPr lang="ko-KR" altLang="en-US" dirty="0"/>
              <a:t> 테스트 </a:t>
            </a:r>
            <a:r>
              <a:rPr lang="en-US" altLang="ko-KR" dirty="0"/>
              <a:t>1076</a:t>
            </a:r>
            <a:r>
              <a:rPr lang="ko-KR" altLang="en-US" dirty="0"/>
              <a:t>개 단어 중 </a:t>
            </a:r>
            <a:r>
              <a:rPr lang="en-US" altLang="ko-KR" dirty="0"/>
              <a:t>968</a:t>
            </a:r>
            <a:r>
              <a:rPr lang="ko-KR" altLang="en-US" dirty="0"/>
              <a:t>개의 단어 정답 </a:t>
            </a:r>
            <a:r>
              <a:rPr lang="en-US" altLang="ko-KR" dirty="0"/>
              <a:t>-&gt; </a:t>
            </a:r>
            <a:r>
              <a:rPr lang="ko-KR" altLang="en-US" dirty="0"/>
              <a:t>약 </a:t>
            </a:r>
            <a:r>
              <a:rPr lang="en-US" altLang="ko-KR" dirty="0"/>
              <a:t>90</a:t>
            </a:r>
            <a:r>
              <a:rPr lang="ko-KR" altLang="en-US" dirty="0"/>
              <a:t>퍼센트의 정확도</a:t>
            </a:r>
            <a:endParaRPr lang="en-US" altLang="ko-KR" dirty="0"/>
          </a:p>
          <a:p>
            <a:r>
              <a:rPr lang="ko-KR" altLang="en-US" dirty="0"/>
              <a:t>한국어로 종료가 플래그 </a:t>
            </a:r>
            <a:r>
              <a:rPr lang="en-US" altLang="ko-KR" dirty="0"/>
              <a:t>-&gt; </a:t>
            </a:r>
            <a:r>
              <a:rPr lang="ko-KR" altLang="en-US" dirty="0"/>
              <a:t>종료가 나오면 </a:t>
            </a:r>
            <a:r>
              <a:rPr lang="en-US" altLang="ko-KR" dirty="0"/>
              <a:t>STT </a:t>
            </a:r>
            <a:r>
              <a:rPr lang="ko-KR" altLang="en-US" dirty="0"/>
              <a:t>종료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TTS</a:t>
            </a:r>
            <a:r>
              <a:rPr lang="ko-KR" altLang="en-US" dirty="0"/>
              <a:t> 기능</a:t>
            </a:r>
            <a:endParaRPr lang="en-US" altLang="ko-KR" dirty="0"/>
          </a:p>
          <a:p>
            <a:r>
              <a:rPr lang="en-US" altLang="ko-KR" dirty="0"/>
              <a:t>TTS</a:t>
            </a:r>
            <a:r>
              <a:rPr lang="ko-KR" altLang="en-US" dirty="0"/>
              <a:t>와 </a:t>
            </a:r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/>
              <a:t>함께 사용</a:t>
            </a:r>
            <a:r>
              <a:rPr lang="en-US" altLang="ko-KR" dirty="0"/>
              <a:t>, Chat </a:t>
            </a:r>
            <a:r>
              <a:rPr lang="en-US" altLang="ko-KR" dirty="0" err="1"/>
              <a:t>gpt</a:t>
            </a:r>
            <a:r>
              <a:rPr lang="ko-KR" altLang="en-US" dirty="0"/>
              <a:t>로 부터 나온 음성을 </a:t>
            </a:r>
            <a:r>
              <a:rPr lang="en-US" altLang="ko-KR" dirty="0"/>
              <a:t>TTS</a:t>
            </a:r>
            <a:r>
              <a:rPr lang="ko-KR" altLang="en-US" dirty="0"/>
              <a:t> 기술과 즉각적인 음성재생이 가능하도록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DB</a:t>
            </a:r>
            <a:r>
              <a:rPr lang="ko-KR" altLang="en-US" dirty="0"/>
              <a:t> 구축은 태수님과 함께 개발</a:t>
            </a:r>
            <a:r>
              <a:rPr lang="en-US" altLang="ko-KR" dirty="0"/>
              <a:t>, </a:t>
            </a:r>
            <a:r>
              <a:rPr lang="en-US" altLang="ko-KR" dirty="0" err="1"/>
              <a:t>hw</a:t>
            </a:r>
            <a:r>
              <a:rPr lang="en-US" altLang="ko-KR" dirty="0"/>
              <a:t> </a:t>
            </a:r>
            <a:r>
              <a:rPr lang="ko-KR" altLang="en-US" dirty="0"/>
              <a:t>번호를 기준으로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</a:t>
            </a:r>
            <a:r>
              <a:rPr lang="en-US" altLang="ko-KR" dirty="0"/>
              <a:t>http </a:t>
            </a:r>
            <a:r>
              <a:rPr lang="ko-KR" altLang="en-US" dirty="0"/>
              <a:t>통신을 받아서 일기 저장</a:t>
            </a:r>
            <a:endParaRPr lang="en-US" altLang="ko-KR" dirty="0"/>
          </a:p>
          <a:p>
            <a:r>
              <a:rPr lang="en-US" altLang="ko-KR" dirty="0"/>
              <a:t>HWID</a:t>
            </a:r>
            <a:r>
              <a:rPr lang="ko-KR" altLang="en-US" dirty="0"/>
              <a:t>에 따라서 일기를 분류할 예정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AP </a:t>
            </a:r>
            <a:r>
              <a:rPr lang="ko-KR" altLang="en-US" dirty="0"/>
              <a:t>서버는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환경에서 </a:t>
            </a:r>
            <a:r>
              <a:rPr lang="en-US" altLang="ko-KR" dirty="0" err="1"/>
              <a:t>expres</a:t>
            </a:r>
            <a:r>
              <a:rPr lang="ko-KR" altLang="en-US" dirty="0"/>
              <a:t>로 개발을 완료 </a:t>
            </a:r>
            <a:r>
              <a:rPr lang="en-US" altLang="ko-KR" dirty="0"/>
              <a:t>-&gt; Amazon EC2</a:t>
            </a:r>
            <a:r>
              <a:rPr lang="ko-KR" altLang="en-US" dirty="0"/>
              <a:t>에서 </a:t>
            </a:r>
            <a:r>
              <a:rPr lang="ko-KR" altLang="en-US" dirty="0" err="1"/>
              <a:t>구동시킴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STT </a:t>
            </a:r>
            <a:r>
              <a:rPr lang="ko-KR" altLang="en-US" dirty="0"/>
              <a:t>테스트 동영상과 사용자의 일기 인형 조회 로직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91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06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60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Q. </a:t>
            </a:r>
            <a:r>
              <a:rPr lang="ko-KR" altLang="en-US" dirty="0"/>
              <a:t>저 때는 코로나이고</a:t>
            </a:r>
            <a:r>
              <a:rPr lang="en-US" altLang="ko-KR" dirty="0"/>
              <a:t>, </a:t>
            </a:r>
            <a:r>
              <a:rPr lang="ko-KR" altLang="en-US" dirty="0"/>
              <a:t>지금은 통계가 다를 수 있는 것 아닌가요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A. </a:t>
            </a:r>
            <a:r>
              <a:rPr lang="ko-KR" altLang="en-US" dirty="0"/>
              <a:t>그렇습니다</a:t>
            </a:r>
            <a:r>
              <a:rPr lang="en-US" altLang="ko-KR" dirty="0"/>
              <a:t>.  </a:t>
            </a:r>
            <a:r>
              <a:rPr lang="ko-KR" altLang="en-US" dirty="0"/>
              <a:t>세계보건기구 </a:t>
            </a:r>
            <a:r>
              <a:rPr lang="en-US" altLang="ko-KR" dirty="0"/>
              <a:t>WHO</a:t>
            </a:r>
            <a:r>
              <a:rPr lang="ko-KR" altLang="en-US" dirty="0"/>
              <a:t>에 따르면</a:t>
            </a:r>
            <a:r>
              <a:rPr lang="en-US" altLang="ko-KR" dirty="0"/>
              <a:t>, </a:t>
            </a:r>
            <a:r>
              <a:rPr lang="ko-KR" altLang="en-US" dirty="0"/>
              <a:t>한국의 우울증 비율은 </a:t>
            </a:r>
            <a:r>
              <a:rPr lang="en-US" altLang="ko-KR" dirty="0"/>
              <a:t>2.64%</a:t>
            </a:r>
            <a:r>
              <a:rPr lang="ko-KR" altLang="en-US" dirty="0"/>
              <a:t>로</a:t>
            </a:r>
            <a:r>
              <a:rPr lang="en-US" altLang="ko-KR" dirty="0"/>
              <a:t> 184</a:t>
            </a:r>
            <a:r>
              <a:rPr lang="ko-KR" altLang="en-US" dirty="0"/>
              <a:t>위를 차지했습니다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자살률은 </a:t>
            </a:r>
            <a:r>
              <a:rPr lang="en-US" altLang="ko-KR" dirty="0"/>
              <a:t>10</a:t>
            </a:r>
            <a:r>
              <a:rPr lang="ko-KR" altLang="en-US" dirty="0"/>
              <a:t>만명당 </a:t>
            </a:r>
            <a:r>
              <a:rPr lang="en-US" altLang="ko-KR" dirty="0"/>
              <a:t>28.6</a:t>
            </a:r>
            <a:r>
              <a:rPr lang="ko-KR" altLang="en-US" dirty="0"/>
              <a:t>명으로 세계 순위 </a:t>
            </a:r>
            <a:r>
              <a:rPr lang="en-US" altLang="ko-KR" dirty="0"/>
              <a:t>4</a:t>
            </a:r>
            <a:r>
              <a:rPr lang="ko-KR" altLang="en-US" dirty="0"/>
              <a:t>위를 차지했습니다</a:t>
            </a:r>
            <a:r>
              <a:rPr lang="en-US" altLang="ko-KR" dirty="0"/>
              <a:t>. </a:t>
            </a:r>
            <a:r>
              <a:rPr lang="ko-KR" altLang="en-US" dirty="0"/>
              <a:t>자신의 우울증을 인지하지 못하거나 진단받지 못한 사람들이</a:t>
            </a:r>
            <a:r>
              <a:rPr lang="en-US" altLang="ko-KR" dirty="0"/>
              <a:t> </a:t>
            </a:r>
            <a:r>
              <a:rPr lang="ko-KR" altLang="en-US" dirty="0"/>
              <a:t>많다는 것을 의미할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537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</a:t>
            </a:r>
            <a:r>
              <a:rPr lang="en-US" altLang="ko-KR" dirty="0"/>
              <a:t>: </a:t>
            </a:r>
            <a:r>
              <a:rPr lang="ko-KR" altLang="en-US" dirty="0"/>
              <a:t>전문가의 의견에 따르면</a:t>
            </a:r>
            <a:r>
              <a:rPr lang="en-US" altLang="ko-KR" dirty="0"/>
              <a:t>, </a:t>
            </a:r>
            <a:r>
              <a:rPr lang="ko-KR" altLang="en-US" dirty="0"/>
              <a:t>일기를 작성하는 것은 실제 상담 환경에서 상담자들에게 권하는 치료 방법이며</a:t>
            </a:r>
            <a:r>
              <a:rPr lang="en-US" altLang="ko-KR" dirty="0"/>
              <a:t>, </a:t>
            </a:r>
            <a:r>
              <a:rPr lang="ko-KR" altLang="en-US" dirty="0"/>
              <a:t>일기를 쓰고 읽는 과정에서 자신의 감정을 이해하고</a:t>
            </a:r>
            <a:r>
              <a:rPr lang="en-US" altLang="ko-KR" dirty="0"/>
              <a:t>, </a:t>
            </a:r>
            <a:r>
              <a:rPr lang="ko-KR" altLang="en-US" dirty="0"/>
              <a:t>그 과정 속에서 정서적 안정감을 느낄 수 있다고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수정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3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</a:t>
            </a:r>
            <a:r>
              <a:rPr lang="en-US" altLang="ko-KR" dirty="0"/>
              <a:t>: </a:t>
            </a:r>
            <a:r>
              <a:rPr lang="ko-KR" altLang="en-US" dirty="0"/>
              <a:t>저희는 저희 프로젝트의 우울증 치료에 대한 효과성을 입증하기 위해 </a:t>
            </a:r>
            <a:r>
              <a:rPr lang="en-US" altLang="ko-KR" dirty="0"/>
              <a:t>3</a:t>
            </a:r>
            <a:r>
              <a:rPr lang="ko-KR" altLang="en-US" dirty="0"/>
              <a:t>주간에 걸쳐 효과 검증 테스트를 실시할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25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</a:t>
            </a:r>
            <a:r>
              <a:rPr lang="en-US" altLang="ko-KR" dirty="0"/>
              <a:t>:</a:t>
            </a:r>
            <a:r>
              <a:rPr lang="ko-KR" altLang="en-US" dirty="0"/>
              <a:t>왼쪽 그림은 작품 제작 </a:t>
            </a:r>
            <a:r>
              <a:rPr lang="ko-KR" altLang="en-US" dirty="0" err="1"/>
              <a:t>예상도이고</a:t>
            </a:r>
            <a:r>
              <a:rPr lang="en-US" altLang="ko-KR" dirty="0"/>
              <a:t>, </a:t>
            </a:r>
            <a:r>
              <a:rPr lang="ko-KR" altLang="en-US" dirty="0"/>
              <a:t>오른쪽은 웹 디자인입니다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인형에 </a:t>
            </a:r>
            <a:r>
              <a:rPr lang="en-US" altLang="ko-KR" dirty="0"/>
              <a:t>3D</a:t>
            </a:r>
            <a:r>
              <a:rPr lang="ko-KR" altLang="en-US" dirty="0"/>
              <a:t>프린팅으로 하드웨어를 </a:t>
            </a:r>
            <a:r>
              <a:rPr lang="ko-KR" altLang="en-US" dirty="0" err="1"/>
              <a:t>담을수있는</a:t>
            </a:r>
            <a:r>
              <a:rPr lang="ko-KR" altLang="en-US" dirty="0"/>
              <a:t> 케이스를 하트 모양으로 출력하여 기계적인 느낌을 최대한 줄일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디자인은 편안한 환경에서 일기를 작성하고 볼 수 있게 따뜻한 색감과 곰 일러스트를 사용했습니다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66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 수정 부분 있으면 카톡 또는 수정 부탁드립니다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라즈베리파이</a:t>
            </a:r>
            <a:endParaRPr lang="en-US" altLang="ko-KR" dirty="0"/>
          </a:p>
          <a:p>
            <a:r>
              <a:rPr lang="en-US" altLang="ko-KR" dirty="0"/>
              <a:t>STT, TTS -&gt;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테스트까지 완료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KoBERT</a:t>
            </a:r>
            <a:r>
              <a:rPr lang="en-US" altLang="ko-KR" dirty="0"/>
              <a:t>, </a:t>
            </a:r>
            <a:r>
              <a:rPr lang="en-US" altLang="ko-KR" dirty="0" err="1"/>
              <a:t>KoBART</a:t>
            </a:r>
            <a:r>
              <a:rPr lang="en-US" altLang="ko-KR" dirty="0"/>
              <a:t>, GPT API -&gt; </a:t>
            </a:r>
            <a:r>
              <a:rPr lang="ko-KR" altLang="en-US" dirty="0"/>
              <a:t>윈도우 환경에서 학습</a:t>
            </a:r>
            <a:r>
              <a:rPr lang="en-US" altLang="ko-KR" dirty="0"/>
              <a:t>, </a:t>
            </a:r>
            <a:r>
              <a:rPr lang="ko-KR" altLang="en-US" dirty="0"/>
              <a:t>테스트 완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 진행할 예정</a:t>
            </a:r>
            <a:endParaRPr lang="en-US" altLang="ko-KR" dirty="0"/>
          </a:p>
          <a:p>
            <a:r>
              <a:rPr lang="en-US" altLang="ko-KR" dirty="0"/>
              <a:t>Express Server Data Post -&gt; </a:t>
            </a:r>
            <a:r>
              <a:rPr lang="ko-KR" altLang="en-US" dirty="0"/>
              <a:t>위의 개발사항이 모두 완료되면</a:t>
            </a:r>
            <a:r>
              <a:rPr lang="en-US" altLang="ko-KR" dirty="0"/>
              <a:t>, </a:t>
            </a:r>
            <a:r>
              <a:rPr lang="ko-KR" altLang="en-US" dirty="0"/>
              <a:t>진행할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</a:t>
            </a:r>
            <a:endParaRPr lang="en-US" altLang="ko-KR" dirty="0"/>
          </a:p>
          <a:p>
            <a:r>
              <a:rPr lang="en-US" altLang="ko-KR" dirty="0"/>
              <a:t>???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55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 수정 부분 있으면 카톡 또는 수정 부탁드립니다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라즈베리파이</a:t>
            </a:r>
            <a:endParaRPr lang="en-US" altLang="ko-KR" dirty="0"/>
          </a:p>
          <a:p>
            <a:r>
              <a:rPr lang="en-US" altLang="ko-KR" dirty="0"/>
              <a:t>STT, TTS -&gt;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테스트까지 완료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KoBERT</a:t>
            </a:r>
            <a:r>
              <a:rPr lang="en-US" altLang="ko-KR" dirty="0"/>
              <a:t>, GPT API -&gt; </a:t>
            </a:r>
            <a:r>
              <a:rPr lang="ko-KR" altLang="en-US" dirty="0" err="1"/>
              <a:t>코랩</a:t>
            </a:r>
            <a:r>
              <a:rPr lang="ko-KR" altLang="en-US" dirty="0"/>
              <a:t> 환경에서 학습</a:t>
            </a:r>
            <a:r>
              <a:rPr lang="en-US" altLang="ko-KR" dirty="0"/>
              <a:t>, </a:t>
            </a:r>
            <a:r>
              <a:rPr lang="ko-KR" altLang="en-US" dirty="0"/>
              <a:t>테스트 완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 진행할 예정</a:t>
            </a:r>
            <a:endParaRPr lang="en-US" altLang="ko-KR" dirty="0"/>
          </a:p>
          <a:p>
            <a:r>
              <a:rPr lang="en-US" altLang="ko-KR" dirty="0" err="1"/>
              <a:t>KoBART</a:t>
            </a:r>
            <a:r>
              <a:rPr lang="en-US" altLang="ko-KR" dirty="0"/>
              <a:t> -&gt; </a:t>
            </a:r>
            <a:r>
              <a:rPr lang="ko-KR" altLang="en-US" dirty="0"/>
              <a:t>학습 진행중</a:t>
            </a:r>
            <a:endParaRPr lang="en-US" altLang="ko-KR" dirty="0"/>
          </a:p>
          <a:p>
            <a:r>
              <a:rPr lang="en-US" altLang="ko-KR" dirty="0"/>
              <a:t>Express Server Data Post -&gt; </a:t>
            </a:r>
            <a:r>
              <a:rPr lang="ko-KR" altLang="en-US" dirty="0"/>
              <a:t>위의 개발사항이 모두 완료되면</a:t>
            </a:r>
            <a:r>
              <a:rPr lang="en-US" altLang="ko-KR" dirty="0"/>
              <a:t>, </a:t>
            </a:r>
            <a:r>
              <a:rPr lang="ko-KR" altLang="en-US" dirty="0"/>
              <a:t>진행할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</a:t>
            </a:r>
            <a:endParaRPr lang="en-US" altLang="ko-KR" dirty="0"/>
          </a:p>
          <a:p>
            <a:r>
              <a:rPr lang="en-US" altLang="ko-KR" dirty="0"/>
              <a:t>???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7128-2D87-4269-8429-90955235D8D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60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감정분류 모델은 </a:t>
            </a:r>
            <a:r>
              <a:rPr lang="ko-KR" altLang="en-US" dirty="0" err="1"/>
              <a:t>코랩</a:t>
            </a:r>
            <a:r>
              <a:rPr lang="ko-KR" altLang="en-US" dirty="0"/>
              <a:t> 환경에서 학습하였고</a:t>
            </a:r>
            <a:r>
              <a:rPr lang="en-US" altLang="ko-KR" dirty="0"/>
              <a:t>,</a:t>
            </a:r>
            <a:r>
              <a:rPr lang="ko-KR" altLang="en-US" dirty="0"/>
              <a:t> 트레인 데이터셋에서 약 </a:t>
            </a:r>
            <a:r>
              <a:rPr lang="en-US" altLang="ko-KR" dirty="0"/>
              <a:t>97% ,</a:t>
            </a:r>
            <a:r>
              <a:rPr lang="ko-KR" altLang="en-US" dirty="0"/>
              <a:t>테스트 데이터셋에서 약 </a:t>
            </a:r>
            <a:r>
              <a:rPr lang="en-US" altLang="ko-KR" dirty="0"/>
              <a:t>92% </a:t>
            </a:r>
            <a:r>
              <a:rPr lang="ko-KR" altLang="en-US" dirty="0"/>
              <a:t>정확도가 나와 충분히 </a:t>
            </a:r>
            <a:r>
              <a:rPr lang="ko-KR" altLang="en-US" dirty="0" err="1"/>
              <a:t>유효성있는</a:t>
            </a:r>
            <a:r>
              <a:rPr lang="ko-KR" altLang="en-US" dirty="0"/>
              <a:t> 모델이라고 판단하였습니다</a:t>
            </a:r>
            <a:r>
              <a:rPr lang="en-US" altLang="ko-KR" dirty="0"/>
              <a:t>. </a:t>
            </a:r>
            <a:r>
              <a:rPr lang="ko-KR" altLang="en-US" dirty="0"/>
              <a:t>사용자의 일기에 대한 위로의 말을 생성하기 위한 </a:t>
            </a:r>
            <a:r>
              <a:rPr lang="en-US" altLang="ko-KR" dirty="0"/>
              <a:t>OPEN AI API </a:t>
            </a:r>
            <a:r>
              <a:rPr lang="ko-KR" altLang="en-US" dirty="0"/>
              <a:t>기능도 구현되었고</a:t>
            </a:r>
            <a:r>
              <a:rPr lang="en-US" altLang="ko-KR" dirty="0"/>
              <a:t>, </a:t>
            </a:r>
            <a:r>
              <a:rPr lang="ko-KR" altLang="en-US" dirty="0"/>
              <a:t>이후 두 기능 모두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테스트할 예정입니다</a:t>
            </a:r>
            <a:r>
              <a:rPr lang="en-US" altLang="ko-KR" dirty="0"/>
              <a:t>. </a:t>
            </a:r>
            <a:r>
              <a:rPr lang="en-US" altLang="ko-KR" dirty="0" err="1"/>
              <a:t>KoBART</a:t>
            </a:r>
            <a:r>
              <a:rPr lang="en-US" altLang="ko-KR" dirty="0"/>
              <a:t> </a:t>
            </a:r>
            <a:r>
              <a:rPr lang="ko-KR" altLang="en-US" dirty="0"/>
              <a:t>일기요약 모델은 현재 </a:t>
            </a:r>
            <a:r>
              <a:rPr lang="ko-KR" altLang="en-US" dirty="0" err="1"/>
              <a:t>학습중에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80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</a:t>
            </a:r>
            <a:r>
              <a:rPr lang="en-US" altLang="ko-KR" dirty="0"/>
              <a:t>: </a:t>
            </a:r>
            <a:r>
              <a:rPr lang="ko-KR" altLang="en-US" dirty="0"/>
              <a:t>저는 디자인과 프론트를 맡은 유지원입니다</a:t>
            </a:r>
            <a:r>
              <a:rPr lang="en-US" altLang="ko-KR" dirty="0"/>
              <a:t>. </a:t>
            </a:r>
            <a:r>
              <a:rPr lang="ko-KR" altLang="en-US" dirty="0"/>
              <a:t>디자인은 </a:t>
            </a:r>
            <a:r>
              <a:rPr lang="ko-KR" altLang="en-US" dirty="0" err="1"/>
              <a:t>피그마를</a:t>
            </a:r>
            <a:r>
              <a:rPr lang="ko-KR" altLang="en-US" dirty="0"/>
              <a:t> 사용해 제작했으며</a:t>
            </a:r>
            <a:r>
              <a:rPr lang="en-US" altLang="ko-KR" dirty="0"/>
              <a:t>, </a:t>
            </a:r>
            <a:r>
              <a:rPr lang="ko-KR" altLang="en-US" dirty="0"/>
              <a:t>디자인과 기능적인 부분을 </a:t>
            </a:r>
            <a:r>
              <a:rPr lang="ko-KR" altLang="en-US" dirty="0" err="1"/>
              <a:t>리액트로</a:t>
            </a:r>
            <a:r>
              <a:rPr lang="ko-KR" altLang="en-US" dirty="0"/>
              <a:t> 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영상을 보시면 서버와 연결한 상태에서 로그인을 하면</a:t>
            </a:r>
            <a:r>
              <a:rPr lang="en-US" altLang="ko-KR" dirty="0"/>
              <a:t>, </a:t>
            </a:r>
            <a:r>
              <a:rPr lang="ko-KR" altLang="en-US" dirty="0"/>
              <a:t>메인 페이지로 넘어가게 되는데요</a:t>
            </a:r>
            <a:r>
              <a:rPr lang="en-US" altLang="ko-KR" dirty="0"/>
              <a:t>. </a:t>
            </a:r>
            <a:r>
              <a:rPr lang="ko-KR" altLang="en-US" dirty="0"/>
              <a:t>메인 페이지에 들어가면 로그인한 유저의 데이터를 불러옵니다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감정 그래프에서는 감정 점수를 불러와 표시하고</a:t>
            </a:r>
            <a:r>
              <a:rPr lang="en-US" altLang="ko-KR" dirty="0"/>
              <a:t>, </a:t>
            </a:r>
            <a:r>
              <a:rPr lang="ko-KR" altLang="en-US" dirty="0"/>
              <a:t>오른쪽 달력에서는 날짜에 따라 느낀 감정 상태 데이터로 컴포넌트</a:t>
            </a:r>
            <a:r>
              <a:rPr lang="en-US" altLang="ko-KR" dirty="0"/>
              <a:t>(</a:t>
            </a:r>
            <a:r>
              <a:rPr lang="ko-KR" altLang="en-US" dirty="0"/>
              <a:t>재사용이 가능한 독립적인 모듈</a:t>
            </a:r>
            <a:r>
              <a:rPr lang="en-US" altLang="ko-KR" dirty="0"/>
              <a:t>)</a:t>
            </a:r>
            <a:r>
              <a:rPr lang="ko-KR" altLang="en-US" dirty="0"/>
              <a:t>의 색상이 변경됩니다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컴포넌트를 눌렀을 때</a:t>
            </a:r>
            <a:r>
              <a:rPr lang="en-US" altLang="ko-KR" dirty="0"/>
              <a:t> </a:t>
            </a:r>
            <a:r>
              <a:rPr lang="ko-KR" altLang="en-US" dirty="0"/>
              <a:t>나오는 </a:t>
            </a:r>
            <a:r>
              <a:rPr lang="ko-KR" altLang="en-US" dirty="0" err="1"/>
              <a:t>모달에</a:t>
            </a:r>
            <a:r>
              <a:rPr lang="ko-KR" altLang="en-US" dirty="0"/>
              <a:t> 데이터 표시를 구현할 예정이고</a:t>
            </a:r>
            <a:r>
              <a:rPr lang="en-US" altLang="ko-KR" dirty="0"/>
              <a:t>, </a:t>
            </a:r>
            <a:r>
              <a:rPr lang="ko-KR" altLang="en-US" dirty="0"/>
              <a:t>최적화도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2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ews.nate.com/view/20210609n18654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69743" y="1874728"/>
            <a:ext cx="465251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2024</a:t>
            </a:r>
            <a:r>
              <a:rPr lang="ko-KR" altLang="en-US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임베디드 캡스턴 디자인</a:t>
            </a:r>
            <a:endParaRPr lang="en-US" altLang="ko-KR" sz="2800" dirty="0">
              <a:solidFill>
                <a:srgbClr val="857E6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중간발표</a:t>
            </a:r>
            <a:endParaRPr lang="en-US" altLang="ko-KR" sz="2800" dirty="0">
              <a:solidFill>
                <a:srgbClr val="857E6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일기인형 곰곰이</a:t>
            </a: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유유김최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 descr="만화 영화, 곰이(가) 표시된 사진&#10;&#10;자동 생성된 설명">
            <a:extLst>
              <a:ext uri="{FF2B5EF4-FFF2-40B4-BE49-F238E27FC236}">
                <a16:creationId xmlns:a16="http://schemas.microsoft.com/office/drawing/2014/main" id="{7EAC3FE0-06F4-A317-153C-E8CA20DA30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71" y="-2510320"/>
            <a:ext cx="6599038" cy="87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유지원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F7106-2E2E-C849-0E96-52F55B7D42CC}"/>
              </a:ext>
            </a:extLst>
          </p:cNvPr>
          <p:cNvSpPr txBox="1"/>
          <p:nvPr/>
        </p:nvSpPr>
        <p:spPr>
          <a:xfrm>
            <a:off x="1470422" y="1640115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20800" y="1522686"/>
            <a:ext cx="9400778" cy="4065314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녹음 2024-05-09 212020">
            <a:hlinkClick r:id="" action="ppaction://media"/>
            <a:extLst>
              <a:ext uri="{FF2B5EF4-FFF2-40B4-BE49-F238E27FC236}">
                <a16:creationId xmlns:a16="http://schemas.microsoft.com/office/drawing/2014/main" id="{4A6E346E-DB4D-2898-1793-3E6F0A4F73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0398" y="1782750"/>
            <a:ext cx="7546298" cy="35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김태수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11441" y="1522686"/>
            <a:ext cx="9431841" cy="4071997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B3F6E3-7E7F-C718-D2EA-17CA06EF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679" y="2808511"/>
            <a:ext cx="1941604" cy="22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44F9AD-EB91-ED00-4A15-96C20597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82" y="2808511"/>
            <a:ext cx="2255565" cy="22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46FE42-0CF3-E8B0-D911-A3193AE9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48" y="3468777"/>
            <a:ext cx="930729" cy="93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877784F-A96C-3274-AAB9-5A87F0A9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183532216">
            <a:extLst>
              <a:ext uri="{FF2B5EF4-FFF2-40B4-BE49-F238E27FC236}">
                <a16:creationId xmlns:a16="http://schemas.microsoft.com/office/drawing/2014/main" id="{79B5F6FA-D782-613F-14B2-F0E31C3B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001" y="2859724"/>
            <a:ext cx="2653226" cy="238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58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김태수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11441" y="1522686"/>
            <a:ext cx="9431841" cy="4071997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7877784F-A96C-3274-AAB9-5A87F0A9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디자인이(가) 표시된 사진&#10;&#10;자동 생성된 설명">
            <a:extLst>
              <a:ext uri="{FF2B5EF4-FFF2-40B4-BE49-F238E27FC236}">
                <a16:creationId xmlns:a16="http://schemas.microsoft.com/office/drawing/2014/main" id="{F2A449CA-D5E9-F3AB-D3A6-79F820D89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14" y="2017890"/>
            <a:ext cx="3093964" cy="3081588"/>
          </a:xfrm>
          <a:prstGeom prst="rect">
            <a:avLst/>
          </a:prstGeom>
        </p:spPr>
      </p:pic>
      <p:pic>
        <p:nvPicPr>
          <p:cNvPr id="6" name="그림 5" descr="컴퓨터, 실내, 사무용품, 주변기기이(가) 표시된 사진&#10;&#10;자동 생성된 설명">
            <a:extLst>
              <a:ext uri="{FF2B5EF4-FFF2-40B4-BE49-F238E27FC236}">
                <a16:creationId xmlns:a16="http://schemas.microsoft.com/office/drawing/2014/main" id="{A704E2B2-B7AF-A071-E171-F12ED3DE5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73" y="2017891"/>
            <a:ext cx="2489268" cy="33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0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최수용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F7106-2E2E-C849-0E96-52F55B7D42CC}"/>
              </a:ext>
            </a:extLst>
          </p:cNvPr>
          <p:cNvSpPr txBox="1"/>
          <p:nvPr/>
        </p:nvSpPr>
        <p:spPr>
          <a:xfrm>
            <a:off x="1470422" y="1640115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20801" y="1522687"/>
            <a:ext cx="9400778" cy="4065314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altLang="ko-KR" dirty="0"/>
              <a:t>STT, TTS</a:t>
            </a:r>
            <a:r>
              <a:rPr lang="ko-KR" altLang="en-US" dirty="0"/>
              <a:t> 개발 및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AP </a:t>
            </a:r>
            <a:r>
              <a:rPr lang="ko-KR" altLang="en-US" dirty="0"/>
              <a:t>서버 개발 및 테스트</a:t>
            </a:r>
            <a:endParaRPr lang="en-US" altLang="ko-KR" dirty="0"/>
          </a:p>
          <a:p>
            <a:pPr marL="342900" indent="-342900">
              <a:buAutoNum type="arabicParenR" startAt="3"/>
            </a:pPr>
            <a:r>
              <a:rPr lang="en-US" altLang="ko-KR" dirty="0"/>
              <a:t>EC2 </a:t>
            </a:r>
            <a:r>
              <a:rPr lang="ko-KR" altLang="en-US" dirty="0"/>
              <a:t>생성 및 서버 올리기 테스트</a:t>
            </a:r>
            <a:endParaRPr lang="en-US" altLang="ko-KR" dirty="0"/>
          </a:p>
        </p:txBody>
      </p:sp>
      <p:pic>
        <p:nvPicPr>
          <p:cNvPr id="8" name="KakaoTalk_20240509_100045355">
            <a:hlinkClick r:id="" action="ppaction://media"/>
            <a:extLst>
              <a:ext uri="{FF2B5EF4-FFF2-40B4-BE49-F238E27FC236}">
                <a16:creationId xmlns:a16="http://schemas.microsoft.com/office/drawing/2014/main" id="{5A580241-870B-0541-F32F-B9EDE1B32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78" y="1522686"/>
            <a:ext cx="9906644" cy="46697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80008D-A055-D801-73F3-13F490C35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678" y="1522687"/>
            <a:ext cx="9906644" cy="46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6172" y="2265559"/>
            <a:ext cx="39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질의응답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 descr="만화 영화이(가) 표시된 사진&#10;&#10;자동 생성된 설명">
            <a:extLst>
              <a:ext uri="{FF2B5EF4-FFF2-40B4-BE49-F238E27FC236}">
                <a16:creationId xmlns:a16="http://schemas.microsoft.com/office/drawing/2014/main" id="{0736BF79-C286-C4F4-55E3-BAC9398E0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-4345819"/>
            <a:ext cx="7956550" cy="106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6172" y="2265559"/>
            <a:ext cx="39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감사합니다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 descr="만화 영화이(가) 표시된 사진&#10;&#10;자동 생성된 설명">
            <a:extLst>
              <a:ext uri="{FF2B5EF4-FFF2-40B4-BE49-F238E27FC236}">
                <a16:creationId xmlns:a16="http://schemas.microsoft.com/office/drawing/2014/main" id="{0736BF79-C286-C4F4-55E3-BAC9398E0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-4345820"/>
            <a:ext cx="7956550" cy="106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 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289158" y="2372797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30983" y="2329255"/>
            <a:ext cx="1293565" cy="1444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개요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진행 상황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133973" y="2372797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75798" y="2675504"/>
            <a:ext cx="1293565" cy="1097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팀원 소개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FE497C-DAB9-548D-6592-04245831CDBE}"/>
              </a:ext>
            </a:extLst>
          </p:cNvPr>
          <p:cNvSpPr/>
          <p:nvPr/>
        </p:nvSpPr>
        <p:spPr>
          <a:xfrm>
            <a:off x="2644239" y="2416339"/>
            <a:ext cx="2855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0 1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399DF6-511E-28EF-16C3-06BBB3EF09D3}"/>
              </a:ext>
            </a:extLst>
          </p:cNvPr>
          <p:cNvSpPr/>
          <p:nvPr/>
        </p:nvSpPr>
        <p:spPr>
          <a:xfrm>
            <a:off x="5494612" y="2416339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0 2</a:t>
            </a:r>
          </a:p>
        </p:txBody>
      </p:sp>
    </p:spTree>
    <p:extLst>
      <p:ext uri="{BB962C8B-B14F-4D97-AF65-F5344CB8AC3E}">
        <p14:creationId xmlns:p14="http://schemas.microsoft.com/office/powerpoint/2010/main" val="280754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개요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2372" y="148411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prstClr val="white">
                    <a:lumMod val="6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01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1606337" y="1807278"/>
            <a:ext cx="943074" cy="0"/>
          </a:xfrm>
          <a:prstGeom prst="line">
            <a:avLst/>
          </a:prstGeom>
          <a:ln w="38100">
            <a:solidFill>
              <a:srgbClr val="B7B29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4AF9A9-1095-B545-7F19-BBDA0D1D6A27}"/>
              </a:ext>
            </a:extLst>
          </p:cNvPr>
          <p:cNvSpPr txBox="1"/>
          <p:nvPr/>
        </p:nvSpPr>
        <p:spPr>
          <a:xfrm>
            <a:off x="1536700" y="143794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선정 배경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6D02D-660A-36F4-9FA1-85085418A251}"/>
              </a:ext>
            </a:extLst>
          </p:cNvPr>
          <p:cNvSpPr txBox="1"/>
          <p:nvPr/>
        </p:nvSpPr>
        <p:spPr>
          <a:xfrm>
            <a:off x="1536700" y="351658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기능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DBEA48-1796-9EF6-7A0D-C380D8FFCC94}"/>
              </a:ext>
            </a:extLst>
          </p:cNvPr>
          <p:cNvSpPr/>
          <p:nvPr/>
        </p:nvSpPr>
        <p:spPr>
          <a:xfrm>
            <a:off x="542372" y="356275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prstClr val="white">
                    <a:lumMod val="6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02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C8D472-6D6D-576F-EC26-AAD16E75DC9E}"/>
              </a:ext>
            </a:extLst>
          </p:cNvPr>
          <p:cNvCxnSpPr>
            <a:cxnSpLocks/>
          </p:cNvCxnSpPr>
          <p:nvPr/>
        </p:nvCxnSpPr>
        <p:spPr>
          <a:xfrm>
            <a:off x="1598717" y="3885921"/>
            <a:ext cx="943074" cy="0"/>
          </a:xfrm>
          <a:prstGeom prst="line">
            <a:avLst/>
          </a:prstGeom>
          <a:ln w="38100">
            <a:solidFill>
              <a:srgbClr val="B7B29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D634A0-4C08-C5D3-952E-CD27F45B9B53}"/>
              </a:ext>
            </a:extLst>
          </p:cNvPr>
          <p:cNvSpPr txBox="1"/>
          <p:nvPr/>
        </p:nvSpPr>
        <p:spPr>
          <a:xfrm>
            <a:off x="2794000" y="3428907"/>
            <a:ext cx="7348757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사용자는 인형에 일기처럼 자신의 이야기를 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녹음된 일기를 요약하여 위로의 말을 생성하고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사용자에게 들려준다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녹음된 일기를 토대로 사용자의 감정을 분류한다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사용자는 웹사이트에서 자신이 작성한 일기와 감정 분류 결과를 보면서 자신의 감정에 대해 알아간다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이러한 과정을 통해 사용자의 우울 증상을 완화하고 예방한다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28" name="Picture 4" descr="기사 이미지">
            <a:extLst>
              <a:ext uri="{FF2B5EF4-FFF2-40B4-BE49-F238E27FC236}">
                <a16:creationId xmlns:a16="http://schemas.microsoft.com/office/drawing/2014/main" id="{4FDA9200-5BF9-273B-A6FA-39BF3392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377" y="711921"/>
            <a:ext cx="2144981" cy="254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A82BAB-0ECA-948A-1219-231C9E72C4D6}"/>
              </a:ext>
            </a:extLst>
          </p:cNvPr>
          <p:cNvSpPr txBox="1"/>
          <p:nvPr/>
        </p:nvSpPr>
        <p:spPr>
          <a:xfrm>
            <a:off x="2793999" y="1352986"/>
            <a:ext cx="734875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한국의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2020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우울증 확산도는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36.8%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OECD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국가중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위이다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그럼에도 불구하고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치료율은 최저 수준이다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5CF3B-FAEB-CE57-C162-B4C2457E478C}"/>
              </a:ext>
            </a:extLst>
          </p:cNvPr>
          <p:cNvSpPr txBox="1"/>
          <p:nvPr/>
        </p:nvSpPr>
        <p:spPr>
          <a:xfrm>
            <a:off x="9396377" y="3259931"/>
            <a:ext cx="214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hlinkClick r:id="rId5"/>
              </a:rPr>
              <a:t>韓 </a:t>
            </a:r>
            <a:r>
              <a:rPr lang="en-US" altLang="ko-KR" sz="800" dirty="0">
                <a:hlinkClick r:id="rId5"/>
              </a:rPr>
              <a:t>'</a:t>
            </a:r>
            <a:r>
              <a:rPr lang="ko-KR" altLang="en-US" sz="800" dirty="0">
                <a:hlinkClick r:id="rId5"/>
              </a:rPr>
              <a:t>코로나 우울증</a:t>
            </a:r>
            <a:r>
              <a:rPr lang="en-US" altLang="ko-KR" sz="800" dirty="0">
                <a:hlinkClick r:id="rId5"/>
              </a:rPr>
              <a:t>' 36.8%…OECD </a:t>
            </a:r>
            <a:r>
              <a:rPr lang="ko-KR" altLang="en-US" sz="800" dirty="0">
                <a:hlinkClick r:id="rId5"/>
              </a:rPr>
              <a:t>주요국 중 최고 </a:t>
            </a:r>
            <a:r>
              <a:rPr lang="en-US" altLang="ko-KR" sz="800" dirty="0">
                <a:hlinkClick r:id="rId5"/>
              </a:rPr>
              <a:t>: </a:t>
            </a:r>
            <a:r>
              <a:rPr lang="ko-KR" altLang="en-US" sz="800" dirty="0">
                <a:hlinkClick r:id="rId5"/>
              </a:rPr>
              <a:t>네이트 뉴스 </a:t>
            </a:r>
            <a:r>
              <a:rPr lang="en-US" altLang="ko-KR" sz="800" dirty="0">
                <a:hlinkClick r:id="rId5"/>
              </a:rPr>
              <a:t>(nate.com)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639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개요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 작성에 대한 전문가 의견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타원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09188" y="2504562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08530" y="3020584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242546" y="2504562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C910-DFEF-5BCF-7D1F-E8B476AFA3F1}"/>
              </a:ext>
            </a:extLst>
          </p:cNvPr>
          <p:cNvSpPr txBox="1"/>
          <p:nvPr/>
        </p:nvSpPr>
        <p:spPr>
          <a:xfrm>
            <a:off x="3751013" y="2780512"/>
            <a:ext cx="129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 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상담자에게 권하는 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치료 방법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D2F7F-65DA-03B2-32DA-C2C5A5CA00D5}"/>
              </a:ext>
            </a:extLst>
          </p:cNvPr>
          <p:cNvSpPr txBox="1"/>
          <p:nvPr/>
        </p:nvSpPr>
        <p:spPr>
          <a:xfrm>
            <a:off x="6384371" y="2807016"/>
            <a:ext cx="129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스스로의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감정 이해와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정서적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안정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30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7B5B29-8D45-E3F1-C49F-08A546AA7AD0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개요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효과 검증 테스트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FEA5B-D121-11B9-1E06-D329909A01F8}"/>
              </a:ext>
            </a:extLst>
          </p:cNvPr>
          <p:cNvSpPr txBox="1"/>
          <p:nvPr/>
        </p:nvSpPr>
        <p:spPr>
          <a:xfrm>
            <a:off x="2166730" y="1281774"/>
            <a:ext cx="8772939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 대상으로 인천대학교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학년 학생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명을 모집한다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 인형을 사용할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15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명과 사용하지 않을 대조군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15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명으로 나눈다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주에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명과 대조군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명씩 총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 간 테스트를 진행한다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테스트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일차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대조군 모두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CES-D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검사를 실시한다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테스트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2~6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일차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실험군은 일기를 작성하고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대조군은 아무것도 하지 않는다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테스트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일차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대조군 모두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CES-D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검사를 실시하고 일기 인형을 수거한다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실험군과 대조군의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CES-D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검사 점수를 비교하여 제품의 효과성을 입증한다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전문가에게 테스트 결과의 유효성에 대한 의견을 받는다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049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9C9EAE-493D-9D40-788F-3A491C11AF5D}"/>
              </a:ext>
            </a:extLst>
          </p:cNvPr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예상도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8E548-6864-CFF9-B73E-C09DED07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822" y="1522686"/>
            <a:ext cx="3189515" cy="4252686"/>
          </a:xfrm>
          <a:prstGeom prst="rect">
            <a:avLst/>
          </a:prstGeom>
        </p:spPr>
      </p:pic>
      <p:pic>
        <p:nvPicPr>
          <p:cNvPr id="8" name="그림 7" descr="텍스트, 스크린샷, 만화 영화, 디자인이(가) 표시된 사진">
            <a:extLst>
              <a:ext uri="{FF2B5EF4-FFF2-40B4-BE49-F238E27FC236}">
                <a16:creationId xmlns:a16="http://schemas.microsoft.com/office/drawing/2014/main" id="{9B6819DB-0A79-264E-53C5-04F7206809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13" y="1429920"/>
            <a:ext cx="4682265" cy="2214189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B4B3E287-E1CA-ED80-1B26-DE054BEB2A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13" y="3644109"/>
            <a:ext cx="4682265" cy="23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9C9EAE-493D-9D40-788F-3A491C11AF5D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진행 상황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71717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 파이 </a:t>
            </a:r>
            <a:r>
              <a:rPr lang="en-US" altLang="ko-KR" sz="1600" dirty="0">
                <a:solidFill>
                  <a:srgbClr val="71717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 </a:t>
            </a:r>
            <a:r>
              <a:rPr lang="ko-KR" altLang="en-US" sz="1600" dirty="0">
                <a:solidFill>
                  <a:srgbClr val="71717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8EA00-09CA-FB14-7732-67B5CC1D609A}"/>
              </a:ext>
            </a:extLst>
          </p:cNvPr>
          <p:cNvSpPr/>
          <p:nvPr/>
        </p:nvSpPr>
        <p:spPr>
          <a:xfrm>
            <a:off x="1320800" y="1522687"/>
            <a:ext cx="4404922" cy="4649512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5FB0B-4530-563C-F001-3DDFB72CF8F3}"/>
              </a:ext>
            </a:extLst>
          </p:cNvPr>
          <p:cNvSpPr txBox="1"/>
          <p:nvPr/>
        </p:nvSpPr>
        <p:spPr>
          <a:xfrm>
            <a:off x="1450057" y="1661129"/>
            <a:ext cx="3013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라즈베리 파이</a:t>
            </a:r>
            <a:endParaRPr lang="en-US" altLang="ko-KR" sz="20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192E4A-7374-1A49-1F06-5A1254267AEA}"/>
              </a:ext>
            </a:extLst>
          </p:cNvPr>
          <p:cNvSpPr/>
          <p:nvPr/>
        </p:nvSpPr>
        <p:spPr>
          <a:xfrm>
            <a:off x="6226630" y="1522686"/>
            <a:ext cx="4404922" cy="4649513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7948E3-D03A-0BD0-1366-F41993A3E9BA}"/>
              </a:ext>
            </a:extLst>
          </p:cNvPr>
          <p:cNvSpPr txBox="1"/>
          <p:nvPr/>
        </p:nvSpPr>
        <p:spPr>
          <a:xfrm>
            <a:off x="6328393" y="1661129"/>
            <a:ext cx="3013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</a:t>
            </a:r>
            <a:endParaRPr lang="en-US" altLang="ko-KR" sz="20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768F76-29AF-B23E-F5C8-A237AA3E048D}"/>
              </a:ext>
            </a:extLst>
          </p:cNvPr>
          <p:cNvSpPr txBox="1"/>
          <p:nvPr/>
        </p:nvSpPr>
        <p:spPr>
          <a:xfrm>
            <a:off x="1560448" y="2078233"/>
            <a:ext cx="3940464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개발 완료</a:t>
            </a: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STT (Speech To Text)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TTS (Text To Speech)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진행중</a:t>
            </a: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KoBERT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학습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(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감정 분류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분석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KoBART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학습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(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일기 요약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GPT API (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위로의 말 생성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3CB2AC-C1DB-27B5-C353-AFA5FE5EBBE8}"/>
              </a:ext>
            </a:extLst>
          </p:cNvPr>
          <p:cNvSpPr txBox="1"/>
          <p:nvPr/>
        </p:nvSpPr>
        <p:spPr>
          <a:xfrm>
            <a:off x="6452368" y="2078233"/>
            <a:ext cx="4166203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DB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 구축 및 연결 완료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프론트엔드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통신 완료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진행중</a:t>
            </a: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로컬서버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EC2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업로드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날짜 별 일기 나타내기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모달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0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9C9EAE-493D-9D40-788F-3A491C11AF5D}"/>
              </a:ext>
            </a:extLst>
          </p:cNvPr>
          <p:cNvSpPr/>
          <p:nvPr/>
        </p:nvSpPr>
        <p:spPr>
          <a:xfrm>
            <a:off x="975566" y="907133"/>
            <a:ext cx="397965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진행 상황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3D </a:t>
            </a:r>
            <a:r>
              <a:rPr lang="ko-KR" altLang="en-US" sz="16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프린팅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857E6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8EA00-09CA-FB14-7732-67B5CC1D609A}"/>
              </a:ext>
            </a:extLst>
          </p:cNvPr>
          <p:cNvSpPr/>
          <p:nvPr/>
        </p:nvSpPr>
        <p:spPr>
          <a:xfrm>
            <a:off x="1320800" y="1522687"/>
            <a:ext cx="4404922" cy="4649512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5FB0B-4530-563C-F001-3DDFB72CF8F3}"/>
              </a:ext>
            </a:extLst>
          </p:cNvPr>
          <p:cNvSpPr txBox="1"/>
          <p:nvPr/>
        </p:nvSpPr>
        <p:spPr>
          <a:xfrm>
            <a:off x="1450057" y="1661129"/>
            <a:ext cx="3013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3D </a:t>
            </a:r>
            <a:r>
              <a:rPr lang="ko-KR" altLang="en-US" sz="20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프린팅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768F76-29AF-B23E-F5C8-A237AA3E048D}"/>
              </a:ext>
            </a:extLst>
          </p:cNvPr>
          <p:cNvSpPr txBox="1"/>
          <p:nvPr/>
        </p:nvSpPr>
        <p:spPr>
          <a:xfrm>
            <a:off x="1560448" y="2078233"/>
            <a:ext cx="394046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개발 완료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3D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프린팅 도안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도안 출력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진행중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겉면 도색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인형과 접착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유승태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F7106-2E2E-C849-0E96-52F55B7D42CC}"/>
              </a:ext>
            </a:extLst>
          </p:cNvPr>
          <p:cNvSpPr txBox="1"/>
          <p:nvPr/>
        </p:nvSpPr>
        <p:spPr>
          <a:xfrm>
            <a:off x="1470422" y="1640115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20801" y="1522687"/>
            <a:ext cx="9400778" cy="4065314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F7AE8-E169-F660-9EA6-20739C05E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013" y="2126875"/>
            <a:ext cx="5824244" cy="15843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B18D06-B4C3-1790-F416-251B8C2C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012" y="4315411"/>
            <a:ext cx="8662789" cy="4006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67CFA4-4E54-3DB2-4D5F-9DF68A241D32}"/>
              </a:ext>
            </a:extLst>
          </p:cNvPr>
          <p:cNvSpPr/>
          <p:nvPr/>
        </p:nvSpPr>
        <p:spPr>
          <a:xfrm>
            <a:off x="1602013" y="1640114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KoBERT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학습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4D4B7E-90C5-04D3-4E52-1621CB2A5C33}"/>
              </a:ext>
            </a:extLst>
          </p:cNvPr>
          <p:cNvSpPr/>
          <p:nvPr/>
        </p:nvSpPr>
        <p:spPr>
          <a:xfrm>
            <a:off x="1602012" y="3820394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OPEN AI API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26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928</Words>
  <Application>Microsoft Office PowerPoint</Application>
  <PresentationFormat>와이드스크린</PresentationFormat>
  <Paragraphs>163</Paragraphs>
  <Slides>15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Noto Sans CJK KR Bold</vt:lpstr>
      <vt:lpstr>나눔스퀘어라운드 Regular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승태 유</cp:lastModifiedBy>
  <cp:revision>178</cp:revision>
  <dcterms:created xsi:type="dcterms:W3CDTF">2021-05-30T08:06:49Z</dcterms:created>
  <dcterms:modified xsi:type="dcterms:W3CDTF">2024-05-09T20:48:10Z</dcterms:modified>
</cp:coreProperties>
</file>